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18" autoAdjust="0"/>
  </p:normalViewPr>
  <p:slideViewPr>
    <p:cSldViewPr snapToGrid="0">
      <p:cViewPr>
        <p:scale>
          <a:sx n="125" d="100"/>
          <a:sy n="125" d="100"/>
        </p:scale>
        <p:origin x="2052" y="-1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4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20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2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61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5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7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50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99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A12C-C77C-4EDF-AFC3-A8165F841DAE}" type="datetimeFigureOut">
              <a:rPr kumimoji="1" lang="ja-JP" altLang="en-US" smtClean="0"/>
              <a:t>2020/6/20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85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2690F9-CDC7-433C-A28C-FECE2B3DD241}"/>
              </a:ext>
            </a:extLst>
          </p:cNvPr>
          <p:cNvSpPr txBox="1"/>
          <p:nvPr/>
        </p:nvSpPr>
        <p:spPr>
          <a:xfrm>
            <a:off x="45001" y="730909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高収益作物次期作支援交付金の取組例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５万円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/10a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用 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5" name="表 15">
            <a:extLst>
              <a:ext uri="{FF2B5EF4-FFF2-40B4-BE49-F238E27FC236}">
                <a16:creationId xmlns:a16="http://schemas.microsoft.com/office/drawing/2014/main" id="{CD90AAFC-0184-4371-9E39-CE616C0BA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11037"/>
              </p:ext>
            </p:extLst>
          </p:nvPr>
        </p:nvGraphicFramePr>
        <p:xfrm>
          <a:off x="179684" y="1773144"/>
          <a:ext cx="6588634" cy="793800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45972">
                  <a:extLst>
                    <a:ext uri="{9D8B030D-6E8A-4147-A177-3AD203B41FA5}">
                      <a16:colId xmlns:a16="http://schemas.microsoft.com/office/drawing/2014/main" val="3439940764"/>
                    </a:ext>
                  </a:extLst>
                </a:gridCol>
                <a:gridCol w="211350">
                  <a:extLst>
                    <a:ext uri="{9D8B030D-6E8A-4147-A177-3AD203B41FA5}">
                      <a16:colId xmlns:a16="http://schemas.microsoft.com/office/drawing/2014/main" val="90370726"/>
                    </a:ext>
                  </a:extLst>
                </a:gridCol>
                <a:gridCol w="1428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3225">
                  <a:extLst>
                    <a:ext uri="{9D8B030D-6E8A-4147-A177-3AD203B41FA5}">
                      <a16:colId xmlns:a16="http://schemas.microsoft.com/office/drawing/2014/main" val="2466973566"/>
                    </a:ext>
                  </a:extLst>
                </a:gridCol>
              </a:tblGrid>
              <a:tr h="232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取組類型　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取組項目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取組内容例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821447"/>
                  </a:ext>
                </a:extLst>
              </a:tr>
              <a:tr h="792346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ア　生産・流通コストの削減に資する取組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①機械化体系の導入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sng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定植機、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u="sng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収穫機、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u="sng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その他農業機械 の利用</a:t>
                      </a:r>
                      <a:endParaRPr kumimoji="1" lang="en-US" altLang="ja-JP" sz="1200" u="sng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乗用型摘採機、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可搬型摘採機等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乗用型管理機（防除機、中切り機、ＳＳ等）の利用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可搬型刈ナラシ機等の管理機械の利用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5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自動式・リモコン式草刈機の利用、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農業機械の共同利用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183872"/>
                  </a:ext>
                </a:extLst>
              </a:tr>
              <a:tr h="775384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②集出荷経費の削減に資する資材の導入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大型鉄コンテナ、　選果機・選花機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パレット、　通い容器、　自動包装機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sng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産地等で推奨する梱包資材（段ボール等）の利用</a:t>
                      </a:r>
                      <a:endParaRPr kumimoji="1" lang="en-US" altLang="ja-JP" sz="1200" u="sng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生葉トラックコンテナ、　</a:t>
                      </a:r>
                      <a:r>
                        <a:rPr kumimoji="1" lang="ja-JP" altLang="en-US" sz="1200" spc="-15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オートテーパー 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78016"/>
                  </a:ext>
                </a:extLst>
              </a:tr>
              <a:tr h="496614">
                <a:tc rowSpan="3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イ　生産性又は品質向上に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要</a:t>
                      </a:r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する資材等の導入に資する取組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③品目・品種等の導入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u="sng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産地等で推奨する品目又は品種の栽培</a:t>
                      </a:r>
                      <a:endParaRPr kumimoji="1" lang="en-US" altLang="ja-JP" sz="1200" u="sng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異なる茶種への転換（煎茶からかぶせ茶等）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23368"/>
                  </a:ext>
                </a:extLst>
              </a:tr>
              <a:tr h="594273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④肥料・農薬等の導入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u="none" spc="8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ja-JP" altLang="en-US" sz="1200" u="sng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産地等で推奨する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u="sng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肥料、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u="sng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農薬、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u="sng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資材 の利用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点滴施肥、　総合的病害虫管理 の実施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82703"/>
                  </a:ext>
                </a:extLst>
              </a:tr>
              <a:tr h="775384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⑤かん水設備等の導入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かん水装置（スプリンクラー等）の利用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換気装置、　空調機器、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LED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照明装置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分析装置、　気象関連機器、　冷蔵貯蔵庫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844640"/>
                  </a:ext>
                </a:extLst>
              </a:tr>
              <a:tr h="775384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ウ　土づくり・排水対策等作柄安定に資する取組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⑥土壌改良・排水対策の実施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天地返し、　</a:t>
                      </a:r>
                      <a:r>
                        <a:rPr kumimoji="1" lang="ja-JP" altLang="en-US" sz="1200" spc="-100" baseline="0" dirty="0" err="1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暗きょ</a:t>
                      </a: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施工 の実施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浅耕等の耕うんの実施、　敷き草等の有機物の投入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sng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土壌改良資材の施用、</a:t>
                      </a: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u="sng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堆肥の投入、</a:t>
                      </a: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土壌分析の実施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　　　　　　　　　　　　　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355996"/>
                  </a:ext>
                </a:extLst>
              </a:tr>
              <a:tr h="740270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⑦被害防止技術の導入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土壌消毒の実施、　不織布、　二重張りカーテン の利用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防虫ネット、　防風ネット、　電撃殺虫器 の利用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防霜ファン等の利用</a:t>
                      </a:r>
                      <a:endParaRPr kumimoji="1" lang="en-US" altLang="ja-JP" sz="12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66829"/>
                  </a:ext>
                </a:extLst>
              </a:tr>
              <a:tr h="636956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エ　作業環境の改善に資する取組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⑧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労働安全確認事項の実施（講習会の受講等）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sng" baseline="0" dirty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安全講習会（ｅラーニング含む）の受講</a:t>
                      </a: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農作業安全啓発動画の視聴、</a:t>
                      </a:r>
                      <a:r>
                        <a:rPr kumimoji="1" lang="ja-JP" altLang="en-US" sz="1200" u="none" baseline="0" dirty="0"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u="none" baseline="0" dirty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機械の点検</a:t>
                      </a:r>
                      <a:endParaRPr kumimoji="1" lang="en-US" altLang="ja-JP" sz="1200" u="none" baseline="0" dirty="0"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59861"/>
                  </a:ext>
                </a:extLst>
              </a:tr>
              <a:tr h="7935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農業機械への安全装置の追加導入、</a:t>
                      </a:r>
                      <a:r>
                        <a:rPr kumimoji="1" lang="ja-JP" altLang="en-US" sz="1200" b="0" dirty="0" err="1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ほ</a:t>
                      </a:r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場環境改善・軽労化対策の導入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baseline="0" dirty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トラクター安全装置の装着</a:t>
                      </a:r>
                      <a:endParaRPr kumimoji="1" lang="en-US" altLang="ja-JP" sz="1200" u="none" baseline="0" dirty="0"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畦畔自動草刈り機の利用、　圃場進入路の改良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アシストスーツの利用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　</a:t>
                      </a:r>
                      <a:r>
                        <a:rPr kumimoji="1" lang="ja-JP" altLang="en-US" sz="1200" b="0" spc="-200" baseline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事業継</a:t>
                      </a:r>
                      <a:endParaRPr kumimoji="1" lang="en-US" altLang="ja-JP" sz="1200" b="0" spc="-2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spc="-200" baseline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続計画の策</a:t>
                      </a:r>
                      <a:endParaRPr kumimoji="1" lang="en-US" altLang="ja-JP" sz="1200" b="0" spc="-2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spc="-200" baseline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定の取組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事業継続計画の策定等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sng" baseline="0" dirty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ＪＡ等による事業継続計画の策定</a:t>
                      </a:r>
                      <a:r>
                        <a:rPr kumimoji="1" lang="ja-JP" altLang="en-US" sz="1200" u="sng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200" u="sng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事業継続計画に基づく資材備蓄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842763"/>
                  </a:ext>
                </a:extLst>
              </a:tr>
            </a:tbl>
          </a:graphicData>
        </a:graphic>
      </p:graphicFrame>
      <p:grpSp>
        <p:nvGrpSpPr>
          <p:cNvPr id="15" name="グループ化 14"/>
          <p:cNvGrpSpPr/>
          <p:nvPr/>
        </p:nvGrpSpPr>
        <p:grpSpPr>
          <a:xfrm>
            <a:off x="3438525" y="275504"/>
            <a:ext cx="3120812" cy="246221"/>
            <a:chOff x="3167001" y="8107054"/>
            <a:chExt cx="4720343" cy="246221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30D4FE1-BCCF-43A8-8557-FA81BEAC4303}"/>
                </a:ext>
              </a:extLst>
            </p:cNvPr>
            <p:cNvSpPr txBox="1"/>
            <p:nvPr/>
          </p:nvSpPr>
          <p:spPr>
            <a:xfrm>
              <a:off x="3167001" y="8107054"/>
              <a:ext cx="47203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（注）</a:t>
              </a:r>
              <a:r>
                <a:rPr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　　 　</a:t>
              </a:r>
              <a:r>
                <a:rPr lang="ja-JP" altLang="en-US" sz="1000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は、農家が取り組みやすい取組</a:t>
              </a:r>
              <a:endParaRPr lang="en-US" altLang="ja-JP" sz="10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EFF5A6CB-1C2D-4B07-A919-7CBB7CD5249D}"/>
                </a:ext>
              </a:extLst>
            </p:cNvPr>
            <p:cNvCxnSpPr/>
            <p:nvPr/>
          </p:nvCxnSpPr>
          <p:spPr>
            <a:xfrm>
              <a:off x="3902467" y="8287728"/>
              <a:ext cx="66110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/>
          <p:cNvSpPr txBox="1"/>
          <p:nvPr/>
        </p:nvSpPr>
        <p:spPr>
          <a:xfrm>
            <a:off x="7630832" y="506625"/>
            <a:ext cx="73305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参考１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F46B40-78D0-4FF1-997F-32EB4693DAD1}"/>
              </a:ext>
            </a:extLst>
          </p:cNvPr>
          <p:cNvSpPr/>
          <p:nvPr/>
        </p:nvSpPr>
        <p:spPr>
          <a:xfrm>
            <a:off x="3611825" y="2088496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D1FCF6-FD42-4385-A89E-F3A5AEABA77E}"/>
              </a:ext>
            </a:extLst>
          </p:cNvPr>
          <p:cNvSpPr/>
          <p:nvPr/>
        </p:nvSpPr>
        <p:spPr>
          <a:xfrm>
            <a:off x="4383350" y="2088496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D17D2E4-444D-46D3-811F-9929E36B943A}"/>
              </a:ext>
            </a:extLst>
          </p:cNvPr>
          <p:cNvSpPr/>
          <p:nvPr/>
        </p:nvSpPr>
        <p:spPr>
          <a:xfrm>
            <a:off x="2834594" y="420872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B9A302-EEF6-47AD-A2B1-CABF16F31FDC}"/>
              </a:ext>
            </a:extLst>
          </p:cNvPr>
          <p:cNvSpPr/>
          <p:nvPr/>
        </p:nvSpPr>
        <p:spPr>
          <a:xfrm>
            <a:off x="4227328" y="47990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13F88FD-0BBB-4F76-BB84-46DC8F426288}"/>
              </a:ext>
            </a:extLst>
          </p:cNvPr>
          <p:cNvSpPr/>
          <p:nvPr/>
        </p:nvSpPr>
        <p:spPr>
          <a:xfrm>
            <a:off x="4830578" y="47990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C19631-9748-4B96-AD6A-D9E6AE7D20CC}"/>
              </a:ext>
            </a:extLst>
          </p:cNvPr>
          <p:cNvSpPr/>
          <p:nvPr/>
        </p:nvSpPr>
        <p:spPr>
          <a:xfrm>
            <a:off x="5433649" y="47990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B5DC0FA-3269-47C4-B262-B4718CC9BF17}"/>
              </a:ext>
            </a:extLst>
          </p:cNvPr>
          <p:cNvSpPr/>
          <p:nvPr/>
        </p:nvSpPr>
        <p:spPr>
          <a:xfrm>
            <a:off x="3748815" y="558460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B320422-CD60-486A-B8EA-57CE780B4CC4}"/>
              </a:ext>
            </a:extLst>
          </p:cNvPr>
          <p:cNvSpPr/>
          <p:nvPr/>
        </p:nvSpPr>
        <p:spPr>
          <a:xfrm>
            <a:off x="3765133" y="497664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413FC1B-AE95-46B0-A48D-B525E08257ED}"/>
              </a:ext>
            </a:extLst>
          </p:cNvPr>
          <p:cNvSpPr/>
          <p:nvPr/>
        </p:nvSpPr>
        <p:spPr>
          <a:xfrm>
            <a:off x="3780318" y="5770273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9B9B1D3-B664-491F-A5A2-4D946093D2D2}"/>
              </a:ext>
            </a:extLst>
          </p:cNvPr>
          <p:cNvSpPr/>
          <p:nvPr/>
        </p:nvSpPr>
        <p:spPr>
          <a:xfrm>
            <a:off x="3701207" y="618944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E45B1B-B99B-4A43-8D3B-1B9DCCB3E370}"/>
              </a:ext>
            </a:extLst>
          </p:cNvPr>
          <p:cNvSpPr/>
          <p:nvPr/>
        </p:nvSpPr>
        <p:spPr>
          <a:xfrm>
            <a:off x="4528472" y="637024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DDA6373-76C4-4372-AC4A-827120DAF4E4}"/>
              </a:ext>
            </a:extLst>
          </p:cNvPr>
          <p:cNvSpPr/>
          <p:nvPr/>
        </p:nvSpPr>
        <p:spPr>
          <a:xfrm>
            <a:off x="4387176" y="6562865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DF7861F-C1F7-4E30-A62C-A5CB9C6B8E31}"/>
              </a:ext>
            </a:extLst>
          </p:cNvPr>
          <p:cNvSpPr/>
          <p:nvPr/>
        </p:nvSpPr>
        <p:spPr>
          <a:xfrm>
            <a:off x="4106008" y="697367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8357330-9442-4503-B2EF-53E941CAD316}"/>
              </a:ext>
            </a:extLst>
          </p:cNvPr>
          <p:cNvSpPr/>
          <p:nvPr/>
        </p:nvSpPr>
        <p:spPr>
          <a:xfrm>
            <a:off x="4796584" y="6973664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374F793-05FA-44DA-88B3-47A226818B14}"/>
              </a:ext>
            </a:extLst>
          </p:cNvPr>
          <p:cNvSpPr/>
          <p:nvPr/>
        </p:nvSpPr>
        <p:spPr>
          <a:xfrm>
            <a:off x="4981667" y="7956325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F1B373B-34A9-4F81-A160-AF80F6F6D7EC}"/>
              </a:ext>
            </a:extLst>
          </p:cNvPr>
          <p:cNvSpPr/>
          <p:nvPr/>
        </p:nvSpPr>
        <p:spPr>
          <a:xfrm>
            <a:off x="4824524" y="8573861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A7E9711-8536-4774-A500-F23590D9919D}"/>
              </a:ext>
            </a:extLst>
          </p:cNvPr>
          <p:cNvSpPr/>
          <p:nvPr/>
        </p:nvSpPr>
        <p:spPr>
          <a:xfrm>
            <a:off x="3438525" y="239472"/>
            <a:ext cx="3200998" cy="31774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6184162-5B5D-4FD8-A18D-F4A2FE9FEC56}"/>
              </a:ext>
            </a:extLst>
          </p:cNvPr>
          <p:cNvGrpSpPr/>
          <p:nvPr/>
        </p:nvGrpSpPr>
        <p:grpSpPr>
          <a:xfrm>
            <a:off x="98466" y="1319979"/>
            <a:ext cx="6972300" cy="461665"/>
            <a:chOff x="45720" y="8713896"/>
            <a:chExt cx="6972300" cy="461665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B8B567F2-1945-4CB3-964C-64BBDBA9257A}"/>
                </a:ext>
              </a:extLst>
            </p:cNvPr>
            <p:cNvSpPr txBox="1"/>
            <p:nvPr/>
          </p:nvSpPr>
          <p:spPr>
            <a:xfrm>
              <a:off x="45720" y="8713896"/>
              <a:ext cx="6972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※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下記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①～⑧の取組項目の中から２つを選択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し、それぞれ右の欄の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取組内容例の　のうちから</a:t>
              </a:r>
              <a:endParaRPr lang="en-US" altLang="ja-JP" sz="1200" u="sng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１つを実施すれば可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。</a:t>
              </a:r>
              <a:endPara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E391E33-37DD-4D36-8A22-512501698829}"/>
                </a:ext>
              </a:extLst>
            </p:cNvPr>
            <p:cNvSpPr/>
            <p:nvPr/>
          </p:nvSpPr>
          <p:spPr>
            <a:xfrm>
              <a:off x="5813877" y="8809401"/>
              <a:ext cx="90000" cy="90000"/>
            </a:xfrm>
            <a:prstGeom prst="rect">
              <a:avLst/>
            </a:prstGeom>
            <a:noFill/>
            <a:ln w="2095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13BAB5B-5FBA-4A89-AEB3-4E7367FD8A23}"/>
              </a:ext>
            </a:extLst>
          </p:cNvPr>
          <p:cNvSpPr/>
          <p:nvPr/>
        </p:nvSpPr>
        <p:spPr>
          <a:xfrm>
            <a:off x="4063329" y="2271376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6F5F1E8-73A4-4F32-9781-6999352A3A28}"/>
              </a:ext>
            </a:extLst>
          </p:cNvPr>
          <p:cNvSpPr/>
          <p:nvPr/>
        </p:nvSpPr>
        <p:spPr>
          <a:xfrm>
            <a:off x="3771225" y="3421503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F5519CD5-CE12-4ADE-883C-ADA5F9D02C9B}"/>
              </a:ext>
            </a:extLst>
          </p:cNvPr>
          <p:cNvSpPr/>
          <p:nvPr/>
        </p:nvSpPr>
        <p:spPr>
          <a:xfrm>
            <a:off x="3820258" y="715147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5EDECB-D26E-43C3-9625-E78EA5C47D5B}"/>
              </a:ext>
            </a:extLst>
          </p:cNvPr>
          <p:cNvSpPr txBox="1"/>
          <p:nvPr/>
        </p:nvSpPr>
        <p:spPr>
          <a:xfrm>
            <a:off x="54222" y="161049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申請者が記入するシート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4A4CA7F-61A8-4545-825A-08F55332152A}"/>
              </a:ext>
            </a:extLst>
          </p:cNvPr>
          <p:cNvSpPr/>
          <p:nvPr/>
        </p:nvSpPr>
        <p:spPr>
          <a:xfrm>
            <a:off x="4724269" y="3421503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068E7ED-DD10-4B46-9C51-8F638CC6BE9B}"/>
              </a:ext>
            </a:extLst>
          </p:cNvPr>
          <p:cNvSpPr/>
          <p:nvPr/>
        </p:nvSpPr>
        <p:spPr>
          <a:xfrm>
            <a:off x="4246997" y="3234621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3E9140C-7E8F-4FA4-9227-848D002C3FC6}"/>
              </a:ext>
            </a:extLst>
          </p:cNvPr>
          <p:cNvSpPr/>
          <p:nvPr/>
        </p:nvSpPr>
        <p:spPr>
          <a:xfrm>
            <a:off x="4705219" y="378890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E8CD62C-B701-42B9-A9E5-A4903D1DB584}"/>
              </a:ext>
            </a:extLst>
          </p:cNvPr>
          <p:cNvSpPr/>
          <p:nvPr/>
        </p:nvSpPr>
        <p:spPr>
          <a:xfrm>
            <a:off x="4679269" y="558460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48A57A3-22CE-454A-9735-49D33C8C4971}"/>
              </a:ext>
            </a:extLst>
          </p:cNvPr>
          <p:cNvSpPr/>
          <p:nvPr/>
        </p:nvSpPr>
        <p:spPr>
          <a:xfrm>
            <a:off x="4981667" y="576074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E692737-5C13-4E37-8C12-67CCE90CA7B8}"/>
              </a:ext>
            </a:extLst>
          </p:cNvPr>
          <p:cNvSpPr/>
          <p:nvPr/>
        </p:nvSpPr>
        <p:spPr>
          <a:xfrm>
            <a:off x="5366590" y="6562865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B83C78E-D925-443B-BAA1-E00F7EA995DB}"/>
              </a:ext>
            </a:extLst>
          </p:cNvPr>
          <p:cNvSpPr/>
          <p:nvPr/>
        </p:nvSpPr>
        <p:spPr>
          <a:xfrm>
            <a:off x="4811138" y="715147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8A21217-2B61-4903-8AD9-C5D79196471A}"/>
              </a:ext>
            </a:extLst>
          </p:cNvPr>
          <p:cNvSpPr/>
          <p:nvPr/>
        </p:nvSpPr>
        <p:spPr>
          <a:xfrm>
            <a:off x="5126944" y="281530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23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1078</TotalTime>
  <Words>187</Words>
  <Application>Microsoft Office PowerPoint</Application>
  <PresentationFormat>A4 210 x 297 mm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山平　諭</dc:creator>
  <cp:lastModifiedBy>加治木　慎</cp:lastModifiedBy>
  <cp:revision>87</cp:revision>
  <cp:lastPrinted>2020-06-15T01:11:38Z</cp:lastPrinted>
  <dcterms:created xsi:type="dcterms:W3CDTF">2020-05-12T07:20:29Z</dcterms:created>
  <dcterms:modified xsi:type="dcterms:W3CDTF">2020-06-20T05:35:29Z</dcterms:modified>
</cp:coreProperties>
</file>