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18" autoAdjust="0"/>
  </p:normalViewPr>
  <p:slideViewPr>
    <p:cSldViewPr snapToGrid="0">
      <p:cViewPr varScale="1">
        <p:scale>
          <a:sx n="77" d="100"/>
          <a:sy n="77" d="100"/>
        </p:scale>
        <p:origin x="31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41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20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61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5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50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99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3A12C-C77C-4EDF-AFC3-A8165F841DAE}" type="datetimeFigureOut">
              <a:rPr kumimoji="1" lang="ja-JP" altLang="en-US" smtClean="0"/>
              <a:t>2020/6/19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85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2690F9-CDC7-433C-A28C-FECE2B3DD241}"/>
              </a:ext>
            </a:extLst>
          </p:cNvPr>
          <p:cNvSpPr txBox="1"/>
          <p:nvPr/>
        </p:nvSpPr>
        <p:spPr>
          <a:xfrm>
            <a:off x="0" y="986523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高収益作物次期作支援交付金の取組例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【 80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万円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/10a</a:t>
            </a:r>
            <a:r>
              <a:rPr lang="ja-JP" altLang="en-US" sz="120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万円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/10a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用 </a:t>
            </a:r>
            <a:r>
              <a: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5" name="表 15">
            <a:extLst>
              <a:ext uri="{FF2B5EF4-FFF2-40B4-BE49-F238E27FC236}">
                <a16:creationId xmlns:a16="http://schemas.microsoft.com/office/drawing/2014/main" id="{CD90AAFC-0184-4371-9E39-CE616C0BA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42195"/>
              </p:ext>
            </p:extLst>
          </p:nvPr>
        </p:nvGraphicFramePr>
        <p:xfrm>
          <a:off x="179684" y="2915459"/>
          <a:ext cx="6588634" cy="617202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45972">
                  <a:extLst>
                    <a:ext uri="{9D8B030D-6E8A-4147-A177-3AD203B41FA5}">
                      <a16:colId xmlns:a16="http://schemas.microsoft.com/office/drawing/2014/main" val="3439940764"/>
                    </a:ext>
                  </a:extLst>
                </a:gridCol>
                <a:gridCol w="1639437">
                  <a:extLst>
                    <a:ext uri="{9D8B030D-6E8A-4147-A177-3AD203B41FA5}">
                      <a16:colId xmlns:a16="http://schemas.microsoft.com/office/drawing/2014/main" val="90370726"/>
                    </a:ext>
                  </a:extLst>
                </a:gridCol>
                <a:gridCol w="4003225">
                  <a:extLst>
                    <a:ext uri="{9D8B030D-6E8A-4147-A177-3AD203B41FA5}">
                      <a16:colId xmlns:a16="http://schemas.microsoft.com/office/drawing/2014/main" val="2466973566"/>
                    </a:ext>
                  </a:extLst>
                </a:gridCol>
              </a:tblGrid>
              <a:tr h="232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取組類型　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取組項目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取組内容例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821447"/>
                  </a:ext>
                </a:extLst>
              </a:tr>
              <a:tr h="611915">
                <a:tc row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ア　生産・流通コストの削減に資する取組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①機械化体系の導入</a:t>
                      </a:r>
                      <a:endParaRPr kumimoji="1" lang="en-US" altLang="ja-JP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定植機、　その他農業機械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農業機械の共同利用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183872"/>
                  </a:ext>
                </a:extLst>
              </a:tr>
              <a:tr h="775384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②集出荷経費の削減に資する資材等の導入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選花機・選果機、　パレット、　</a:t>
                      </a:r>
                      <a:r>
                        <a:rPr kumimoji="1" lang="ja-JP" altLang="en-US" sz="1200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通い容器 の利用</a:t>
                      </a:r>
                      <a:endParaRPr kumimoji="1" lang="en-US" altLang="ja-JP" sz="1200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産地</a:t>
                      </a: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等</a:t>
                      </a: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で推奨する梱包資材</a:t>
                      </a:r>
                      <a:r>
                        <a:rPr kumimoji="1" lang="en-US" altLang="ja-JP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</a:t>
                      </a: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段ボール等</a:t>
                      </a:r>
                      <a:r>
                        <a:rPr kumimoji="1" lang="en-US" altLang="ja-JP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 </a:t>
                      </a: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の利用</a:t>
                      </a:r>
                      <a:endParaRPr kumimoji="1" lang="en-US" altLang="ja-JP" sz="1200" u="none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自動包装機、　オートテーパー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478016"/>
                  </a:ext>
                </a:extLst>
              </a:tr>
              <a:tr h="496614">
                <a:tc rowSpan="3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イ　生産性又は品質向上に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要</a:t>
                      </a:r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する資材等の導入に資する取組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③品目・品種等の導入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産地等で推奨する品目又は品種の栽培</a:t>
                      </a:r>
                      <a:endParaRPr kumimoji="1" lang="en-US" altLang="ja-JP" sz="1200" u="none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223368"/>
                  </a:ext>
                </a:extLst>
              </a:tr>
              <a:tr h="594273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④肥料・農薬等の導入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u="none" spc="8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産地等で推奨する　肥料、　農薬、　資材 の利用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点滴施肥、　総合的病害虫管理 の実施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82703"/>
                  </a:ext>
                </a:extLst>
              </a:tr>
              <a:tr h="775384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⑤かん水装置等の導入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加温装置（ボイラー、ヒートポンプ等）の利用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空調装置の利用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かん水装置（スプリンクラー、点滴かん水チューブ等）の利用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自動カーテン装置、　ミストファン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ＣＯ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供給装置、　複合環境制御装置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ＬＥＤ照明装置、　冷蔵貯蔵庫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気象関連機器の利用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844640"/>
                  </a:ext>
                </a:extLst>
              </a:tr>
              <a:tr h="775384">
                <a:tc row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ウ　土づくり・排水対策等作柄安定に資する取組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⑥土壌改良・排水対策の実施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天地返し、　</a:t>
                      </a:r>
                      <a:r>
                        <a:rPr kumimoji="1" lang="ja-JP" altLang="en-US" sz="1200" spc="-100" baseline="0" dirty="0" err="1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暗きょ</a:t>
                      </a: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施工 の実施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浅耕等の耕うんの実施、　敷き草等の有機物の投入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土壌改良資材の施用、　堆肥の投入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土壌分析の実施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　　　　　　　　　　　　　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355996"/>
                  </a:ext>
                </a:extLst>
              </a:tr>
              <a:tr h="740270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⑦被害防止技術の導入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土壌消毒の実施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不織布、　二重張りカーテン の利用</a:t>
                      </a:r>
                      <a:endParaRPr kumimoji="1" lang="en-US" altLang="ja-JP" sz="1200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防虫ネット、　防風ネット、　電撃殺虫器 の利用</a:t>
                      </a:r>
                      <a:endParaRPr kumimoji="1" lang="en-US" altLang="ja-JP" sz="1200" spc="-100" baseline="0" dirty="0">
                        <a:solidFill>
                          <a:sysClr val="windowText" lastClr="000000"/>
                        </a:solidFill>
                        <a:highlight>
                          <a:srgbClr val="FFFF00"/>
                        </a:highlight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566829"/>
                  </a:ext>
                </a:extLst>
              </a:tr>
            </a:tbl>
          </a:graphicData>
        </a:graphic>
      </p:graphicFrame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56184162-5B5D-4FD8-A18D-F4A2FE9FEC56}"/>
              </a:ext>
            </a:extLst>
          </p:cNvPr>
          <p:cNvGrpSpPr/>
          <p:nvPr/>
        </p:nvGrpSpPr>
        <p:grpSpPr>
          <a:xfrm>
            <a:off x="236834" y="1824797"/>
            <a:ext cx="6459839" cy="1015663"/>
            <a:chOff x="137004" y="8839757"/>
            <a:chExt cx="6498346" cy="798604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B8B567F2-1945-4CB3-964C-64BBDBA9257A}"/>
                </a:ext>
              </a:extLst>
            </p:cNvPr>
            <p:cNvSpPr txBox="1"/>
            <p:nvPr/>
          </p:nvSpPr>
          <p:spPr>
            <a:xfrm>
              <a:off x="137004" y="8839757"/>
              <a:ext cx="6498346" cy="798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※</a:t>
              </a:r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下記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①～⑦の取組項目の中から２つを選択</a:t>
              </a:r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し、それぞれ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右の欄の取組内容例の　のうち　</a:t>
              </a:r>
              <a:endParaRPr lang="en-US" altLang="ja-JP" sz="1200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から１つを実施</a:t>
              </a:r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すれば可。</a:t>
              </a:r>
              <a:endPara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endPara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　なお、</a:t>
              </a:r>
              <a:r>
                <a:rPr lang="en-US" altLang="ja-JP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80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万円</a:t>
              </a:r>
              <a:r>
                <a:rPr lang="en-US" altLang="ja-JP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/10a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の場合は、イの③（品目・品種等の導入）の取組は必須。</a:t>
              </a:r>
              <a:endParaRPr lang="en-US" altLang="ja-JP" sz="1200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</a:t>
              </a:r>
              <a:endPara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E391E33-37DD-4D36-8A22-512501698829}"/>
                </a:ext>
              </a:extLst>
            </p:cNvPr>
            <p:cNvSpPr/>
            <p:nvPr/>
          </p:nvSpPr>
          <p:spPr>
            <a:xfrm>
              <a:off x="5922616" y="8909190"/>
              <a:ext cx="90000" cy="90000"/>
            </a:xfrm>
            <a:prstGeom prst="rect">
              <a:avLst/>
            </a:prstGeom>
            <a:noFill/>
            <a:ln w="2095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35EDECB-D26E-43C3-9625-E78EA5C47D5B}"/>
              </a:ext>
            </a:extLst>
          </p:cNvPr>
          <p:cNvSpPr txBox="1"/>
          <p:nvPr/>
        </p:nvSpPr>
        <p:spPr>
          <a:xfrm>
            <a:off x="179684" y="227724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申請者が記入するシート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F46B40-78D0-4FF1-997F-32EB4693DAD1}"/>
              </a:ext>
            </a:extLst>
          </p:cNvPr>
          <p:cNvSpPr/>
          <p:nvPr/>
        </p:nvSpPr>
        <p:spPr>
          <a:xfrm>
            <a:off x="3602822" y="3241021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D17D2E4-444D-46D3-811F-9929E36B943A}"/>
              </a:ext>
            </a:extLst>
          </p:cNvPr>
          <p:cNvSpPr/>
          <p:nvPr/>
        </p:nvSpPr>
        <p:spPr>
          <a:xfrm>
            <a:off x="2844987" y="4670064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6B9A302-EEF6-47AD-A2B1-CABF16F31FDC}"/>
              </a:ext>
            </a:extLst>
          </p:cNvPr>
          <p:cNvSpPr/>
          <p:nvPr/>
        </p:nvSpPr>
        <p:spPr>
          <a:xfrm>
            <a:off x="4250409" y="3839498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B5DC0FA-3269-47C4-B262-B4718CC9BF17}"/>
              </a:ext>
            </a:extLst>
          </p:cNvPr>
          <p:cNvSpPr/>
          <p:nvPr/>
        </p:nvSpPr>
        <p:spPr>
          <a:xfrm>
            <a:off x="4521355" y="7600344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B320422-CD60-486A-B8EA-57CE780B4CC4}"/>
              </a:ext>
            </a:extLst>
          </p:cNvPr>
          <p:cNvSpPr/>
          <p:nvPr/>
        </p:nvSpPr>
        <p:spPr>
          <a:xfrm>
            <a:off x="3787950" y="530493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9B9B1D3-B664-491F-A5A2-4D946093D2D2}"/>
              </a:ext>
            </a:extLst>
          </p:cNvPr>
          <p:cNvSpPr/>
          <p:nvPr/>
        </p:nvSpPr>
        <p:spPr>
          <a:xfrm>
            <a:off x="4368755" y="779154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E45B1B-B99B-4A43-8D3B-1B9DCCB3E370}"/>
              </a:ext>
            </a:extLst>
          </p:cNvPr>
          <p:cNvSpPr/>
          <p:nvPr/>
        </p:nvSpPr>
        <p:spPr>
          <a:xfrm>
            <a:off x="3820048" y="875184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DDA6373-76C4-4372-AC4A-827120DAF4E4}"/>
              </a:ext>
            </a:extLst>
          </p:cNvPr>
          <p:cNvSpPr/>
          <p:nvPr/>
        </p:nvSpPr>
        <p:spPr>
          <a:xfrm>
            <a:off x="3550607" y="857612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7D1FCF6-FD42-4385-A89E-F3A5AEABA77E}"/>
              </a:ext>
            </a:extLst>
          </p:cNvPr>
          <p:cNvSpPr/>
          <p:nvPr/>
        </p:nvSpPr>
        <p:spPr>
          <a:xfrm>
            <a:off x="4420875" y="6458269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7D1FCF6-FD42-4385-A89E-F3A5AEABA77E}"/>
              </a:ext>
            </a:extLst>
          </p:cNvPr>
          <p:cNvSpPr/>
          <p:nvPr/>
        </p:nvSpPr>
        <p:spPr>
          <a:xfrm>
            <a:off x="5397408" y="513921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8357330-9442-4503-B2EF-53E941CAD316}"/>
              </a:ext>
            </a:extLst>
          </p:cNvPr>
          <p:cNvSpPr/>
          <p:nvPr/>
        </p:nvSpPr>
        <p:spPr>
          <a:xfrm>
            <a:off x="4808997" y="8748936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B320422-CD60-486A-B8EA-57CE780B4CC4}"/>
              </a:ext>
            </a:extLst>
          </p:cNvPr>
          <p:cNvSpPr/>
          <p:nvPr/>
        </p:nvSpPr>
        <p:spPr>
          <a:xfrm>
            <a:off x="4237171" y="513170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26B9A302-EEF6-47AD-A2B1-CABF16F31FDC}"/>
              </a:ext>
            </a:extLst>
          </p:cNvPr>
          <p:cNvSpPr/>
          <p:nvPr/>
        </p:nvSpPr>
        <p:spPr>
          <a:xfrm>
            <a:off x="4143888" y="663965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B320422-CD60-486A-B8EA-57CE780B4CC4}"/>
              </a:ext>
            </a:extLst>
          </p:cNvPr>
          <p:cNvSpPr/>
          <p:nvPr/>
        </p:nvSpPr>
        <p:spPr>
          <a:xfrm>
            <a:off x="4784378" y="5130541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7D1FCF6-FD42-4385-A89E-F3A5AEABA77E}"/>
              </a:ext>
            </a:extLst>
          </p:cNvPr>
          <p:cNvSpPr/>
          <p:nvPr/>
        </p:nvSpPr>
        <p:spPr>
          <a:xfrm>
            <a:off x="3947687" y="4212559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B320422-CD60-486A-B8EA-57CE780B4CC4}"/>
              </a:ext>
            </a:extLst>
          </p:cNvPr>
          <p:cNvSpPr/>
          <p:nvPr/>
        </p:nvSpPr>
        <p:spPr>
          <a:xfrm>
            <a:off x="4207572" y="681940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4B320422-CD60-486A-B8EA-57CE780B4CC4}"/>
              </a:ext>
            </a:extLst>
          </p:cNvPr>
          <p:cNvSpPr/>
          <p:nvPr/>
        </p:nvSpPr>
        <p:spPr>
          <a:xfrm>
            <a:off x="3674172" y="741948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6B9A302-EEF6-47AD-A2B1-CABF16F31FDC}"/>
              </a:ext>
            </a:extLst>
          </p:cNvPr>
          <p:cNvSpPr/>
          <p:nvPr/>
        </p:nvSpPr>
        <p:spPr>
          <a:xfrm>
            <a:off x="5120211" y="3839498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233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142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山平　諭</dc:creator>
  <cp:lastModifiedBy>岸本　英之</cp:lastModifiedBy>
  <cp:revision>119</cp:revision>
  <cp:lastPrinted>2020-06-10T11:06:48Z</cp:lastPrinted>
  <dcterms:created xsi:type="dcterms:W3CDTF">2020-05-12T07:20:29Z</dcterms:created>
  <dcterms:modified xsi:type="dcterms:W3CDTF">2020-06-19T14:40:21Z</dcterms:modified>
</cp:coreProperties>
</file>